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7" r:id="rId4"/>
    <p:sldId id="283" r:id="rId5"/>
    <p:sldId id="297" r:id="rId6"/>
    <p:sldId id="303" r:id="rId7"/>
    <p:sldId id="285" r:id="rId8"/>
    <p:sldId id="290" r:id="rId9"/>
    <p:sldId id="298" r:id="rId10"/>
    <p:sldId id="291" r:id="rId11"/>
    <p:sldId id="294" r:id="rId12"/>
    <p:sldId id="295" r:id="rId13"/>
    <p:sldId id="304" r:id="rId14"/>
    <p:sldId id="270" r:id="rId15"/>
    <p:sldId id="305" r:id="rId16"/>
    <p:sldId id="287" r:id="rId17"/>
    <p:sldId id="288" r:id="rId18"/>
    <p:sldId id="289" r:id="rId19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  <p:cmAuthor id="2" name="Каргина Елена Борисовна" initials="КЕБ" lastIdx="1" clrIdx="1">
    <p:extLst>
      <p:ext uri="{19B8F6BF-5375-455C-9EA6-DF929625EA0E}">
        <p15:presenceInfo xmlns:p15="http://schemas.microsoft.com/office/powerpoint/2012/main" userId="S-1-5-21-507921405-1993962763-1957994488-15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6B6C6B"/>
    <a:srgbClr val="0069B4"/>
    <a:srgbClr val="28BE46"/>
    <a:srgbClr val="393939"/>
    <a:srgbClr val="686868"/>
    <a:srgbClr val="A2A1A1"/>
    <a:srgbClr val="6C6D6C"/>
    <a:srgbClr val="76B729"/>
    <a:srgbClr val="CC2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1FC7BE2-306F-4AAE-81D0-2D7D1C85629D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B9B8ED-DD8A-4E87-8D65-C1614572D241}" type="datetime1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8CC7AFF-55D6-4B12-A001-8DD0AF124181}" type="datetime1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4D20086-8B11-44E7-8116-8FB0FDC902A9}" type="datetime1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25A688C-57FF-4E4E-B9A4-0D8A2AE517B4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4D03EF7-3AA4-4B16-9F38-84CE277325CE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DDDE4A-F67A-41E2-A4E3-18680D9FD59C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D2AE77-B87E-4163-AB76-1D7F82356657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786C97-51E1-4AB0-A784-492B6D1599F2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37840D1-3EDC-4707-BCEE-0EAD157BCBB1}" type="datetime1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CBBA814-7EE3-4A89-89C6-81BC65C9060F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4AE452B-5545-4CB1-9AFB-033EA44871CF}" type="datetime1">
              <a:rPr lang="ru-RU" smtClean="0"/>
              <a:t>26.09.2024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0455" y="1894703"/>
            <a:ext cx="6760226" cy="1762898"/>
          </a:xfrm>
        </p:spPr>
        <p:txBody>
          <a:bodyPr/>
          <a:lstStyle/>
          <a:p>
            <a:r>
              <a:rPr lang="ru-RU" dirty="0"/>
              <a:t>Совещание по качеству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Система менеджмента качества ТПУ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</a:t>
            </a:r>
            <a:r>
              <a:rPr lang="en-US" dirty="0"/>
              <a:t>6</a:t>
            </a:r>
            <a:r>
              <a:rPr lang="ru-RU" dirty="0"/>
              <a:t>.09.202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Каргина Елена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6762226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6D67C5-624B-4C4F-B1AC-67E9EC4E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801842"/>
            <a:ext cx="9614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социологического опроса «Степень удовлетворённости студентов ТПУ различными сторонами учебного процесса». Информация о </a:t>
            </a: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неудовлетворенности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обучающихся:</a:t>
            </a:r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CFEE0F-BBBE-46E7-8BCC-1BADBC435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31821"/>
              </p:ext>
            </p:extLst>
          </p:nvPr>
        </p:nvGraphicFramePr>
        <p:xfrm>
          <a:off x="342900" y="1518407"/>
          <a:ext cx="3826428" cy="4621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875">
                  <a:extLst>
                    <a:ext uri="{9D8B030D-6E8A-4147-A177-3AD203B41FA5}">
                      <a16:colId xmlns:a16="http://schemas.microsoft.com/office/drawing/2014/main" val="2219432584"/>
                    </a:ext>
                  </a:extLst>
                </a:gridCol>
                <a:gridCol w="1016553">
                  <a:extLst>
                    <a:ext uri="{9D8B030D-6E8A-4147-A177-3AD203B41FA5}">
                      <a16:colId xmlns:a16="http://schemas.microsoft.com/office/drawing/2014/main" val="155399564"/>
                    </a:ext>
                  </a:extLst>
                </a:gridCol>
              </a:tblGrid>
              <a:tr h="305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21133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9320702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6852730"/>
                  </a:ext>
                </a:extLst>
              </a:tr>
              <a:tr h="5837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7550048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5756604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222340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5240060"/>
                  </a:ext>
                </a:extLst>
              </a:tr>
              <a:tr h="3116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Учебная нагрузка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348160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749541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3096826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4098034"/>
                  </a:ext>
                </a:extLst>
              </a:tr>
              <a:tr h="28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Службы университета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057679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Положительные отзывы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651705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73EEFD8-F540-4F76-A1A4-9C2ABE86C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44752"/>
              </p:ext>
            </p:extLst>
          </p:nvPr>
        </p:nvGraphicFramePr>
        <p:xfrm>
          <a:off x="4400550" y="1518392"/>
          <a:ext cx="3467100" cy="4541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825">
                  <a:extLst>
                    <a:ext uri="{9D8B030D-6E8A-4147-A177-3AD203B41FA5}">
                      <a16:colId xmlns:a16="http://schemas.microsoft.com/office/drawing/2014/main" val="125498407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893140075"/>
                    </a:ext>
                  </a:extLst>
                </a:gridCol>
              </a:tblGrid>
              <a:tr h="322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ЮТИ ТПУ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51968"/>
                  </a:ext>
                </a:extLst>
              </a:tr>
              <a:tr h="436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9719696"/>
                  </a:ext>
                </a:extLst>
              </a:tr>
              <a:tr h="617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3960991"/>
                  </a:ext>
                </a:extLst>
              </a:tr>
              <a:tr h="617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2826993"/>
                  </a:ext>
                </a:extLst>
              </a:tr>
              <a:tr h="617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651213"/>
                  </a:ext>
                </a:extLst>
              </a:tr>
              <a:tr h="436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2104339"/>
                  </a:ext>
                </a:extLst>
              </a:tr>
              <a:tr h="436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958610"/>
                  </a:ext>
                </a:extLst>
              </a:tr>
              <a:tr h="436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9125463"/>
                  </a:ext>
                </a:extLst>
              </a:tr>
              <a:tr h="617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Положительные отзывы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271681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7965498-D92D-4247-A10A-46593362D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71976"/>
              </p:ext>
            </p:extLst>
          </p:nvPr>
        </p:nvGraphicFramePr>
        <p:xfrm>
          <a:off x="8074022" y="1518391"/>
          <a:ext cx="3565527" cy="4537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28">
                  <a:extLst>
                    <a:ext uri="{9D8B030D-6E8A-4147-A177-3AD203B41FA5}">
                      <a16:colId xmlns:a16="http://schemas.microsoft.com/office/drawing/2014/main" val="3451312752"/>
                    </a:ext>
                  </a:extLst>
                </a:gridCol>
                <a:gridCol w="1104899">
                  <a:extLst>
                    <a:ext uri="{9D8B030D-6E8A-4147-A177-3AD203B41FA5}">
                      <a16:colId xmlns:a16="http://schemas.microsoft.com/office/drawing/2014/main" val="2462327518"/>
                    </a:ext>
                  </a:extLst>
                </a:gridCol>
              </a:tblGrid>
              <a:tr h="3437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ИШХМБТ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31742"/>
                  </a:ext>
                </a:extLst>
              </a:tr>
              <a:tr h="1048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4930587"/>
                  </a:ext>
                </a:extLst>
              </a:tr>
              <a:tr h="1048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4697944"/>
                  </a:ext>
                </a:extLst>
              </a:tr>
              <a:tr h="1048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0439545"/>
                  </a:ext>
                </a:extLst>
              </a:tr>
              <a:tr h="1048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610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6762226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6D67C5-624B-4C4F-B1AC-67E9EC4E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801843"/>
            <a:ext cx="9614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Подразделениями ТПУ ведется сбор </a:t>
            </a: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жалоб/претензий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разрабатываются корректирующие мероприятия. Информация о жалобах, поступивших в подразделения ТПУ:</a:t>
            </a:r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B06FACC-7FF6-465C-A76C-905B6901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67571"/>
              </p:ext>
            </p:extLst>
          </p:nvPr>
        </p:nvGraphicFramePr>
        <p:xfrm>
          <a:off x="309748" y="1484851"/>
          <a:ext cx="11310752" cy="5315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0752">
                  <a:extLst>
                    <a:ext uri="{9D8B030D-6E8A-4147-A177-3AD203B41FA5}">
                      <a16:colId xmlns:a16="http://schemas.microsoft.com/office/drawing/2014/main" val="537495246"/>
                    </a:ext>
                  </a:extLst>
                </a:gridCol>
              </a:tblGrid>
              <a:tr h="5315871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ТПУ необходимо постоянно модернизировать и оснащать аудитории современным оборудованием и делать больше компьютерных аудиторий, например, в 10 корпусе, где проходят пары у студентов ИШИТР.</a:t>
                      </a: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effectLst/>
                        <a:latin typeface="+mn-lt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Устаревшее программное обеспечение.</a:t>
                      </a: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effectLst/>
                        <a:latin typeface="+mn-lt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Отношение преподавателей к студентам. Поскольку иногда оно (отношение) делится на 2 категории: одним не интересно со студентами работать в принципе, а другие скатываются в неуважительное и непедагогическое поведение.</a:t>
                      </a:r>
                    </a:p>
                    <a:p>
                      <a:pPr marL="7429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>
                        <a:effectLst/>
                        <a:latin typeface="+mn-lt"/>
                      </a:endParaRPr>
                    </a:p>
                    <a:p>
                      <a:pPr marL="7429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Жалобы о больших нагрузках на некоторых предметах базовой подготовки, не соблюдении некоторыми преподавателями регламента проведения оценочных мероприятий, выдача учебного материала на лекциях может быть не связан с практикой, устаревшие учебно-методические разработки или их отсутствие.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Самой необходимой литературы по ИТ в библиотеке нет. Как объясняют библиотекари - дорогие книги часто воруют. Почему бы не ввести наличие залога за дорогостоящие учебники?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4" marR="1994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5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58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6762226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B06FACC-7FF6-465C-A76C-905B6901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54916"/>
              </p:ext>
            </p:extLst>
          </p:nvPr>
        </p:nvGraphicFramePr>
        <p:xfrm>
          <a:off x="354948" y="873339"/>
          <a:ext cx="11527304" cy="584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7304">
                  <a:extLst>
                    <a:ext uri="{9D8B030D-6E8A-4147-A177-3AD203B41FA5}">
                      <a16:colId xmlns:a16="http://schemas.microsoft.com/office/drawing/2014/main" val="537495246"/>
                    </a:ext>
                  </a:extLst>
                </a:gridCol>
              </a:tblGrid>
              <a:tr h="58481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effectLst/>
                        </a:rPr>
                        <a:t>Электронные курсы, особенно по спец. предметам составлены отвратительно, часто даже методичек нет никаких и лекций, вместо них ссылка на сайт и книгу, которая там платная, а библиотечными электронным ресурсами вообще невозможно пользоваться. Должно все просто быть сделано на подобие поисковика </a:t>
                      </a:r>
                      <a:r>
                        <a:rPr lang="ru-RU" sz="1200" b="1" dirty="0" err="1">
                          <a:effectLst/>
                        </a:rPr>
                        <a:t>гугл</a:t>
                      </a:r>
                      <a:r>
                        <a:rPr lang="ru-RU" sz="1200" b="1" dirty="0">
                          <a:effectLst/>
                        </a:rPr>
                        <a:t>. Я понимаю, что лучшие программисты и айтишники уезжают из России, но если делается электронное обучение, то оно должно как-то соответствовать определенному уровню, а не работать по принципу "И так сойдет". Нам делают такие сложные и объемные задания, а помощи вообще никакой нет, в итоге мы полностью изолированы от преподавателей, потому что для них сложно и очень неудобно пользоваться электронной почтой и отвечать нам по телефону. Да и это вообще невозможно, потому что должно быть в задании и методичках все объяснено быть так, чтобы сами все делали и только в крайних случаях устраивать нам встречи по видеосвязи.</a:t>
                      </a:r>
                    </a:p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Наладить электронное обучение для заочников так, чтобы все сервисы и в том числе электронная библиотека ТПУ работали, как Гугл. </a:t>
                      </a:r>
                      <a:r>
                        <a:rPr lang="ru-RU" sz="1200" b="1" dirty="0" err="1">
                          <a:effectLst/>
                        </a:rPr>
                        <a:t>Спецпредметы</a:t>
                      </a:r>
                      <a:r>
                        <a:rPr lang="ru-RU" sz="1200" b="1" dirty="0">
                          <a:effectLst/>
                        </a:rPr>
                        <a:t> включать с 3 курса и практики, ну и с заданиями так не перебарщивать, а то ощущение, что нас учат на всех сразу, по всем предметам слишком глубокие задания и требования</a:t>
                      </a: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На домашнем компьютере не работает Кодекс через удаленный доступ.</a:t>
                      </a: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dirty="0">
                        <a:effectLst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Компьютеры и проекторы во многих аудиториях староваты и требуют модернизации. В частности, замечал этот момент в учебных аудиториях НТБ.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dirty="0">
                        <a:effectLst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В магистратуре не хватает консультации по научным источникам или работе с библиотечными хранилищами и т.д.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В 10 корпусе и НТБ убрали микроволновки, чего очень не хватает. В уборных 10го корпуса нет горячей воды. Многие помещения на лыжной базе (+политехник)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Проблемы с туалетами на каждом этаже. ВУЗ мирового уровня не может сделать адекватные туалеты. Нет ни одного кафе в здании.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4" marR="19944" marT="0" marB="0"/>
                </a:tc>
                <a:extLst>
                  <a:ext uri="{0D108BD9-81ED-4DB2-BD59-A6C34878D82A}">
                    <a16:rowId xmlns:a16="http://schemas.microsoft.com/office/drawing/2014/main" val="99965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8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CCFC57-17A3-4318-A321-A42015BB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Аудиты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E00156-1772-4296-9A52-A5D120E1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1697D60-64C3-455C-B74F-B854A12FB1F4}"/>
              </a:ext>
            </a:extLst>
          </p:cNvPr>
          <p:cNvGrpSpPr/>
          <p:nvPr/>
        </p:nvGrpSpPr>
        <p:grpSpPr>
          <a:xfrm>
            <a:off x="1124125" y="2049186"/>
            <a:ext cx="10050011" cy="4150278"/>
            <a:chOff x="-111" y="0"/>
            <a:chExt cx="5771189" cy="2200275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E17D8FE-3943-4969-B9CC-A097746BCD31}"/>
                </a:ext>
              </a:extLst>
            </p:cNvPr>
            <p:cNvGrpSpPr/>
            <p:nvPr/>
          </p:nvGrpSpPr>
          <p:grpSpPr>
            <a:xfrm>
              <a:off x="-111" y="0"/>
              <a:ext cx="5771189" cy="2200275"/>
              <a:chOff x="-111" y="0"/>
              <a:chExt cx="5771189" cy="2200275"/>
            </a:xfrm>
          </p:grpSpPr>
          <p:sp>
            <p:nvSpPr>
              <p:cNvPr id="15" name="Скругленный прямоугольник 7">
                <a:extLst>
                  <a:ext uri="{FF2B5EF4-FFF2-40B4-BE49-F238E27FC236}">
                    <a16:creationId xmlns:a16="http://schemas.microsoft.com/office/drawing/2014/main" id="{9B737CF2-ADDE-41CC-BC7F-5A010C9DBE4F}"/>
                  </a:ext>
                </a:extLst>
              </p:cNvPr>
              <p:cNvSpPr/>
              <p:nvPr/>
            </p:nvSpPr>
            <p:spPr>
              <a:xfrm>
                <a:off x="-111" y="1514475"/>
                <a:ext cx="1941831" cy="685800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ru-RU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НЕСООТВЕТСТВИЙ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Скругленный прямоугольник 8">
                <a:extLst>
                  <a:ext uri="{FF2B5EF4-FFF2-40B4-BE49-F238E27FC236}">
                    <a16:creationId xmlns:a16="http://schemas.microsoft.com/office/drawing/2014/main" id="{4153C52E-1941-4048-B38A-515F6064E7B9}"/>
                  </a:ext>
                </a:extLst>
              </p:cNvPr>
              <p:cNvSpPr/>
              <p:nvPr/>
            </p:nvSpPr>
            <p:spPr>
              <a:xfrm>
                <a:off x="0" y="0"/>
                <a:ext cx="5771078" cy="451263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«ВНУТРЕННИЙ АУДИТ» ЗА 2023 ГОД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Скругленный прямоугольник 9">
                <a:extLst>
                  <a:ext uri="{FF2B5EF4-FFF2-40B4-BE49-F238E27FC236}">
                    <a16:creationId xmlns:a16="http://schemas.microsoft.com/office/drawing/2014/main" id="{1665F54F-D48F-47DE-AAEE-32BF4AC0ED88}"/>
                  </a:ext>
                </a:extLst>
              </p:cNvPr>
              <p:cNvSpPr/>
              <p:nvPr/>
            </p:nvSpPr>
            <p:spPr>
              <a:xfrm>
                <a:off x="314357" y="554831"/>
                <a:ext cx="3038775" cy="854869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ОБЪЕКТ ПРОВЕРКИ        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 algn="ctr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ru-R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Школ</a:t>
                </a:r>
              </a:p>
              <a:p>
                <a:pPr marL="342900" lvl="0" indent="-342900" algn="ctr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отделов/центров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Скругленный прямоугольник 10">
                <a:extLst>
                  <a:ext uri="{FF2B5EF4-FFF2-40B4-BE49-F238E27FC236}">
                    <a16:creationId xmlns:a16="http://schemas.microsoft.com/office/drawing/2014/main" id="{8BB8C0D3-7030-4D95-9E9C-5810BCED6477}"/>
                  </a:ext>
                </a:extLst>
              </p:cNvPr>
              <p:cNvSpPr/>
              <p:nvPr/>
            </p:nvSpPr>
            <p:spPr>
              <a:xfrm>
                <a:off x="3476749" y="552450"/>
                <a:ext cx="1876612" cy="857250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ОБЪЕМ ПРОВЕРКИ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r>
                  <a:rPr lang="ru-RU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аудито-дней</a:t>
                </a:r>
              </a:p>
            </p:txBody>
          </p:sp>
          <p:sp>
            <p:nvSpPr>
              <p:cNvPr id="19" name="Скругленный прямоугольник 11">
                <a:extLst>
                  <a:ext uri="{FF2B5EF4-FFF2-40B4-BE49-F238E27FC236}">
                    <a16:creationId xmlns:a16="http://schemas.microsoft.com/office/drawing/2014/main" id="{348525FB-168A-4C44-8F84-A8362A718AAA}"/>
                  </a:ext>
                </a:extLst>
              </p:cNvPr>
              <p:cNvSpPr/>
              <p:nvPr/>
            </p:nvSpPr>
            <p:spPr>
              <a:xfrm>
                <a:off x="2011238" y="1514475"/>
                <a:ext cx="1846580" cy="685800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КОРРЕКТИРУЮЩИХ МЕРОПРИЯТИЯ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Скругленный прямоугольник 12">
                <a:extLst>
                  <a:ext uri="{FF2B5EF4-FFF2-40B4-BE49-F238E27FC236}">
                    <a16:creationId xmlns:a16="http://schemas.microsoft.com/office/drawing/2014/main" id="{C3FB9283-5546-4019-BB01-78C076225757}"/>
                  </a:ext>
                </a:extLst>
              </p:cNvPr>
              <p:cNvSpPr/>
              <p:nvPr/>
            </p:nvSpPr>
            <p:spPr>
              <a:xfrm>
                <a:off x="3924394" y="1514475"/>
                <a:ext cx="1846580" cy="685800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45 </a:t>
                </a: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РЕКОМЕНДАЦИЙ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Рисунок 9" descr="https://imageog.flaticon.com/icons/png/512/1617/1617460.png?size=1200x630f&amp;pad=10,10,10,10&amp;ext=png&amp;bg=FFFFFFFF">
              <a:extLst>
                <a:ext uri="{FF2B5EF4-FFF2-40B4-BE49-F238E27FC236}">
                  <a16:creationId xmlns:a16="http://schemas.microsoft.com/office/drawing/2014/main" id="{FA25BAED-AC1E-4E03-A972-3C86B5DC8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4" r="22339"/>
            <a:stretch/>
          </p:blipFill>
          <p:spPr bwMode="auto">
            <a:xfrm>
              <a:off x="2781576" y="666750"/>
              <a:ext cx="350244" cy="2749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 descr="https://imageog.flaticon.com/icons/png/512/67/67794.png?size=1200x630f&amp;pad=10,10,10,10&amp;ext=png&amp;bg=FFFFFFFF">
              <a:extLst>
                <a:ext uri="{FF2B5EF4-FFF2-40B4-BE49-F238E27FC236}">
                  <a16:creationId xmlns:a16="http://schemas.microsoft.com/office/drawing/2014/main" id="{A477E747-2B62-42BC-BAC4-56071D12C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r="21266"/>
            <a:stretch/>
          </p:blipFill>
          <p:spPr bwMode="auto">
            <a:xfrm>
              <a:off x="3533579" y="876191"/>
              <a:ext cx="324251" cy="2373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 descr="https://pngimg.com/uploads/exclamation_mark/exclamation_mark_PNG75.png">
              <a:extLst>
                <a:ext uri="{FF2B5EF4-FFF2-40B4-BE49-F238E27FC236}">
                  <a16:creationId xmlns:a16="http://schemas.microsoft.com/office/drawing/2014/main" id="{13C7A5C3-BF74-4E7B-BE47-A939D866D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09" y="1928091"/>
              <a:ext cx="325591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cdn.onlinewebfonts.com/svg/download_453955.png">
              <a:extLst>
                <a:ext uri="{FF2B5EF4-FFF2-40B4-BE49-F238E27FC236}">
                  <a16:creationId xmlns:a16="http://schemas.microsoft.com/office/drawing/2014/main" id="{F8442CDD-4813-4BFD-B196-4569BC4FD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933" y="1914525"/>
              <a:ext cx="36281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 descr="http://cdn.onlinewebfonts.com/svg/download_453955.png">
              <a:extLst>
                <a:ext uri="{FF2B5EF4-FFF2-40B4-BE49-F238E27FC236}">
                  <a16:creationId xmlns:a16="http://schemas.microsoft.com/office/drawing/2014/main" id="{BC19E068-BFB2-432D-A3F3-17E3D42C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61" y="1857375"/>
              <a:ext cx="353947" cy="2000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5143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7861184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Внутренние Аудиты 2023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6D67C5-624B-4C4F-B1AC-67E9EC4E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04" y="5519124"/>
            <a:ext cx="11661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Качество процесса внутренний аудит СМК ТПУ находится на высоком уровне, но требует расширения объемов проверок и улучшения качества подготовки, ввиду сложности и разнородности проверяемых процессов и требований к ним. Корректирующие мероприятия назначаются и выполняются своевременно, качественно.</a:t>
            </a:r>
          </a:p>
          <a:p>
            <a:pPr lvl="0" algn="just"/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требуется запланировать мероприятия по улучшению процесса Внутренний аудит в подразделениях ТПУ, где присутствуют требования отраслевых стандартов и/или потребителей (контрагентов).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7986FB1-BA5A-4827-BF6D-0D9267360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99622"/>
              </p:ext>
            </p:extLst>
          </p:nvPr>
        </p:nvGraphicFramePr>
        <p:xfrm>
          <a:off x="406922" y="1124125"/>
          <a:ext cx="11404778" cy="4394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823">
                  <a:extLst>
                    <a:ext uri="{9D8B030D-6E8A-4147-A177-3AD203B41FA5}">
                      <a16:colId xmlns:a16="http://schemas.microsoft.com/office/drawing/2014/main" val="4015127903"/>
                    </a:ext>
                  </a:extLst>
                </a:gridCol>
                <a:gridCol w="1935823">
                  <a:extLst>
                    <a:ext uri="{9D8B030D-6E8A-4147-A177-3AD203B41FA5}">
                      <a16:colId xmlns:a16="http://schemas.microsoft.com/office/drawing/2014/main" val="2106290132"/>
                    </a:ext>
                  </a:extLst>
                </a:gridCol>
                <a:gridCol w="1821402">
                  <a:extLst>
                    <a:ext uri="{9D8B030D-6E8A-4147-A177-3AD203B41FA5}">
                      <a16:colId xmlns:a16="http://schemas.microsoft.com/office/drawing/2014/main" val="2094496958"/>
                    </a:ext>
                  </a:extLst>
                </a:gridCol>
                <a:gridCol w="1821402">
                  <a:extLst>
                    <a:ext uri="{9D8B030D-6E8A-4147-A177-3AD203B41FA5}">
                      <a16:colId xmlns:a16="http://schemas.microsoft.com/office/drawing/2014/main" val="1821514038"/>
                    </a:ext>
                  </a:extLst>
                </a:gridCol>
                <a:gridCol w="1945164">
                  <a:extLst>
                    <a:ext uri="{9D8B030D-6E8A-4147-A177-3AD203B41FA5}">
                      <a16:colId xmlns:a16="http://schemas.microsoft.com/office/drawing/2014/main" val="2796661"/>
                    </a:ext>
                  </a:extLst>
                </a:gridCol>
                <a:gridCol w="1945164">
                  <a:extLst>
                    <a:ext uri="{9D8B030D-6E8A-4147-A177-3AD203B41FA5}">
                      <a16:colId xmlns:a16="http://schemas.microsoft.com/office/drawing/2014/main" val="3997277328"/>
                    </a:ext>
                  </a:extLst>
                </a:gridCol>
              </a:tblGrid>
              <a:tr h="1548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Подразделение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несоответствий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34374"/>
                  </a:ext>
                </a:extLst>
              </a:tr>
              <a:tr h="43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Сертификационного аудита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Внутреннего аудита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Проверок надзорных органов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Аудита второй стороны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257083"/>
                  </a:ext>
                </a:extLst>
              </a:tr>
              <a:tr h="290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Отклонения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Рекомендации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29606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Несоответствия не выявлены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630510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ДКПХО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801783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583869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ИШИТР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381573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ИШНКБ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175883"/>
                  </a:ext>
                </a:extLst>
              </a:tr>
              <a:tr h="435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ИШНПТ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 несоответствия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r>
                        <a:rPr lang="ru-RU" sz="1000" dirty="0">
                          <a:effectLst/>
                        </a:rPr>
                        <a:t> несоответствий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678651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ИШПР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269845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ИШФВП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297093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ИШХМБТ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271074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ИШЭ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150095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ИЯТШ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87981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НОЦ ПИ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897231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646500"/>
                  </a:ext>
                </a:extLst>
              </a:tr>
              <a:tr h="29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ОПП ОПОУУП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891254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ОРМС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406450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55506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ЦСПиВР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110198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ЦТТ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668759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ЦЭУ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819527"/>
                  </a:ext>
                </a:extLst>
              </a:tr>
              <a:tr h="15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53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64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CCFC57-17A3-4318-A321-A42015BB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ВНУТРЕННИЕ Аудиты 2024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E00156-1772-4296-9A52-A5D120E1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15</a:t>
            </a:fld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5B313E-986B-422E-B334-BEF503D947A6}"/>
              </a:ext>
            </a:extLst>
          </p:cNvPr>
          <p:cNvSpPr/>
          <p:nvPr/>
        </p:nvSpPr>
        <p:spPr>
          <a:xfrm>
            <a:off x="2441196" y="2516694"/>
            <a:ext cx="3028426" cy="1778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ОБЪЕКТ ПРОВЕРКИ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600" dirty="0"/>
              <a:t>5 Школ, ЮТИ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600" dirty="0"/>
              <a:t>13 Отделов/Центров</a:t>
            </a:r>
          </a:p>
          <a:p>
            <a:pPr algn="ctr"/>
            <a:endParaRPr lang="ru-RU" sz="16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685496-7696-49AC-A8CB-E190A396FAFE}"/>
              </a:ext>
            </a:extLst>
          </p:cNvPr>
          <p:cNvSpPr/>
          <p:nvPr/>
        </p:nvSpPr>
        <p:spPr>
          <a:xfrm>
            <a:off x="5739467" y="2516693"/>
            <a:ext cx="3028426" cy="1778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ОБЪЕМ ПРОВЕРКИ</a:t>
            </a:r>
          </a:p>
          <a:p>
            <a:pPr algn="ctr"/>
            <a:r>
              <a:rPr lang="ru-RU" sz="1600" dirty="0"/>
              <a:t>17 внутренних аудитов</a:t>
            </a:r>
          </a:p>
          <a:p>
            <a:pPr algn="ctr"/>
            <a:r>
              <a:rPr lang="en-US" sz="1600" dirty="0"/>
              <a:t>2</a:t>
            </a:r>
            <a:r>
              <a:rPr lang="ru-RU" sz="1600" dirty="0"/>
              <a:t>2 </a:t>
            </a:r>
            <a:r>
              <a:rPr lang="ru-RU" sz="1600" dirty="0" err="1"/>
              <a:t>аудито</a:t>
            </a:r>
            <a:r>
              <a:rPr lang="ru-RU" sz="1600" dirty="0"/>
              <a:t>-дня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E0B4F37-7627-4B6B-A5A2-13D420C4C072}"/>
              </a:ext>
            </a:extLst>
          </p:cNvPr>
          <p:cNvSpPr/>
          <p:nvPr/>
        </p:nvSpPr>
        <p:spPr>
          <a:xfrm>
            <a:off x="838199" y="4415401"/>
            <a:ext cx="2877424" cy="1458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28 НЕСООТВЕТСТВИЙ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3D9E4CB-8F1B-45A2-938C-5950062C8BD4}"/>
              </a:ext>
            </a:extLst>
          </p:cNvPr>
          <p:cNvSpPr/>
          <p:nvPr/>
        </p:nvSpPr>
        <p:spPr>
          <a:xfrm>
            <a:off x="4018327" y="4422394"/>
            <a:ext cx="3120704" cy="1458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19 КОРРЕКТИРУЮЩИХ МЕРОПРИЯТИЙ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18235AB-668C-4509-B3DC-68932A7D33F9}"/>
              </a:ext>
            </a:extLst>
          </p:cNvPr>
          <p:cNvSpPr/>
          <p:nvPr/>
        </p:nvSpPr>
        <p:spPr>
          <a:xfrm>
            <a:off x="7444529" y="4422394"/>
            <a:ext cx="2743199" cy="1458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30 РЕКОМЕНДАЦИЙ</a:t>
            </a:r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803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19101"/>
            <a:ext cx="8769351" cy="1458698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Проверить выполнение корректирующих мероприятий</a:t>
            </a:r>
            <a:br>
              <a:rPr lang="ru-RU" sz="2400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представлены корректирующие действия: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971675"/>
            <a:ext cx="11252200" cy="4384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отдела кадров: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Проработать порядок управления Положениями о подразделениях, являющихся «ДСП», доработать Методические рекомендации по разработке, актуализации, согласованию и утверждению Положений о подразделениях и должностных инструкций работников, утвержденные приказом от 12.04.2024 № 103-4/об, т.к. в текущей редакции документ не описывает порядок разработки, согласования и утверждения положений и должностных инструкций с грифом «Для служебного пользования».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 информационных технологий, Общесистемное: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для ТПУ и согласовать с инженером-экологом управления главного инженера, порядок сбора, хранения и утилизации картриджей печатающих устройств. Согласно Федеральному классификационному каталогу отходов, утвержденному Приказом Росприроднадзора от 22.05.2017 г. N 242: - картриджи печатающих устройств с содержанием тонера менее 7% отработанные относятся к отходам IV класса опасности.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3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8" y="347533"/>
            <a:ext cx="8845551" cy="104803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Повышение квалификации 2024/25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уч.г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0" y="1257300"/>
            <a:ext cx="11109325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Программы повышения квалификации: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F83CDB-81E9-4B89-B307-5787FEF7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781175"/>
            <a:ext cx="106203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3" y="419100"/>
            <a:ext cx="9398002" cy="10725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День качества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(межвузовский – ТГУ, ТПУ,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СибГМУ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ТУСУР):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5613" y="1753299"/>
            <a:ext cx="6088062" cy="460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Лучшие практики от ТПУ: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ИЦ, ИШНКБ</a:t>
            </a:r>
          </a:p>
          <a:p>
            <a:r>
              <a:rPr lang="ru-RU" dirty="0"/>
              <a:t>ПНИЛ ГГХ, ИШПР</a:t>
            </a:r>
          </a:p>
          <a:p>
            <a:r>
              <a:rPr lang="ru-RU"/>
              <a:t>ИЯР (ПОК), ИЯТШ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66C529-441D-4C16-93CF-AAEECC31C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400300"/>
            <a:ext cx="3998913" cy="3956050"/>
          </a:xfrm>
        </p:spPr>
        <p:txBody>
          <a:bodyPr/>
          <a:lstStyle/>
          <a:p>
            <a:r>
              <a:rPr lang="ru-RU" dirty="0"/>
              <a:t>5-8 ноября</a:t>
            </a:r>
          </a:p>
          <a:p>
            <a:r>
              <a:rPr lang="ru-RU" dirty="0"/>
              <a:t>На базе ТГУ</a:t>
            </a:r>
          </a:p>
          <a:p>
            <a:r>
              <a:rPr lang="ru-RU" dirty="0"/>
              <a:t>Контакты для участия в Центре качества ТПУ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5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97916-963C-44DE-BCA2-FF4C4BC4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Повестка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A2BE-E454-422F-BC5F-39CC7DAC6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090" y="2046914"/>
            <a:ext cx="8846919" cy="406670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/>
              <a:t>Надзорный аудит 2024г.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Состав уполномоченных по качеству ТПУ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ИСО 9001-2015 поправка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ADM 1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:2024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Оценка удовлетворенности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Внутренние аудиты 2024г.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Повышение квалификации 2024г.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День качества (межвузовский)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CAFDBD-2272-44C1-8D4C-17FB32768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2344609"/>
            <a:ext cx="2305050" cy="4270375"/>
          </a:xfrm>
        </p:spPr>
        <p:txBody>
          <a:bodyPr/>
          <a:lstStyle/>
          <a:p>
            <a:r>
              <a:rPr lang="ru-RU" dirty="0"/>
              <a:t>Повестка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5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Надзорный аудит: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0588" y="1728947"/>
            <a:ext cx="9007214" cy="4721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целях поддержания и развития системы менеджмента качества (СМК) ТПУ на основе требований стандартов ГОСТ Р ИСО 9001-2015 и ГОСТ РВ 0015-002-2020, в соответствии с договором № 3175 от 04.04.2023 на </a:t>
            </a:r>
            <a:r>
              <a:rPr lang="ru-RU" sz="2400" dirty="0" err="1"/>
              <a:t>ресертификацию</a:t>
            </a:r>
            <a:r>
              <a:rPr lang="ru-RU" sz="2400" dirty="0"/>
              <a:t> и инспекционный контроль СМК ТПУ п р и к а з ы в а ю:</a:t>
            </a:r>
          </a:p>
          <a:p>
            <a:endParaRPr lang="ru-RU" sz="2400" dirty="0"/>
          </a:p>
          <a:p>
            <a:pPr marL="0" lvl="0" indent="0">
              <a:buNone/>
            </a:pPr>
            <a:r>
              <a:rPr lang="ru-RU" sz="2400" dirty="0"/>
              <a:t>Провести в период с 07.10.2024 по 10.10.2024 в ТПУ инспекционный (внешний) аудит СМК на соответствие требованиям стандартов ГОСТ Р ИСО      9001-2015 и ГОСТ РВ 0015-002-2020.</a:t>
            </a:r>
          </a:p>
          <a:p>
            <a:pPr marL="0" indent="0">
              <a:buNone/>
            </a:pPr>
            <a:r>
              <a:rPr lang="ru-RU" sz="2400" dirty="0"/>
              <a:t>Программа аудита – Приложение к Приказу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66C529-441D-4C16-93CF-AAEECC31C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766" y="2327182"/>
            <a:ext cx="2110821" cy="4270375"/>
          </a:xfrm>
        </p:spPr>
        <p:txBody>
          <a:bodyPr/>
          <a:lstStyle/>
          <a:p>
            <a:r>
              <a:rPr lang="ru-RU" dirty="0"/>
              <a:t>Приказ №</a:t>
            </a:r>
          </a:p>
          <a:p>
            <a:r>
              <a:rPr lang="ru-RU" b="0" dirty="0"/>
              <a:t>261-4/об</a:t>
            </a:r>
          </a:p>
          <a:p>
            <a:r>
              <a:rPr lang="ru-RU" b="0" dirty="0" err="1"/>
              <a:t>Шк</a:t>
            </a:r>
            <a:r>
              <a:rPr lang="ru-RU" b="0" dirty="0"/>
              <a:t> 3599618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3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уполномоченных по качеству ТПУ 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7758" y="1892417"/>
            <a:ext cx="8662362" cy="465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Не назначены уполномоченные по качеству: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ИШНПТ</a:t>
            </a:r>
          </a:p>
          <a:p>
            <a:pPr marL="0" indent="0">
              <a:buNone/>
            </a:pPr>
            <a:r>
              <a:rPr lang="ru-RU" sz="2400" dirty="0"/>
              <a:t>ИШЭ</a:t>
            </a:r>
          </a:p>
          <a:p>
            <a:pPr marL="0" indent="0">
              <a:buNone/>
            </a:pPr>
            <a:r>
              <a:rPr lang="ru-RU" sz="2400" dirty="0"/>
              <a:t>Управление проректора по управлению кампусом</a:t>
            </a:r>
          </a:p>
          <a:p>
            <a:pPr marL="0" indent="0">
              <a:buNone/>
            </a:pPr>
            <a:r>
              <a:rPr lang="ru-RU" sz="2400" dirty="0"/>
              <a:t>Управление проректора по общим вопросам</a:t>
            </a:r>
          </a:p>
          <a:p>
            <a:pPr marL="0" indent="0">
              <a:buNone/>
            </a:pPr>
            <a:r>
              <a:rPr lang="ru-RU" sz="2400" dirty="0"/>
              <a:t>Управление проректора по финансовой деятельности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Проверьте пожалуйста Ответственных за СМК!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4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604309-8845-4128-B857-B6739B2A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5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6F48F2-D1CD-4E79-BBC2-F1F767EE89FE}"/>
              </a:ext>
            </a:extLst>
          </p:cNvPr>
          <p:cNvSpPr/>
          <p:nvPr/>
        </p:nvSpPr>
        <p:spPr>
          <a:xfrm>
            <a:off x="405467" y="245189"/>
            <a:ext cx="1147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Несоответствия и корректирующие действия надзорного аудита 2023: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01D18E-0C5F-48E6-8AEF-C3CFE5CBF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68200"/>
              </p:ext>
            </p:extLst>
          </p:nvPr>
        </p:nvGraphicFramePr>
        <p:xfrm>
          <a:off x="217469" y="731258"/>
          <a:ext cx="11664782" cy="5958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475">
                  <a:extLst>
                    <a:ext uri="{9D8B030D-6E8A-4147-A177-3AD203B41FA5}">
                      <a16:colId xmlns:a16="http://schemas.microsoft.com/office/drawing/2014/main" val="1628664509"/>
                    </a:ext>
                  </a:extLst>
                </a:gridCol>
                <a:gridCol w="3228768">
                  <a:extLst>
                    <a:ext uri="{9D8B030D-6E8A-4147-A177-3AD203B41FA5}">
                      <a16:colId xmlns:a16="http://schemas.microsoft.com/office/drawing/2014/main" val="4107501642"/>
                    </a:ext>
                  </a:extLst>
                </a:gridCol>
                <a:gridCol w="5108895">
                  <a:extLst>
                    <a:ext uri="{9D8B030D-6E8A-4147-A177-3AD203B41FA5}">
                      <a16:colId xmlns:a16="http://schemas.microsoft.com/office/drawing/2014/main" val="1143914228"/>
                    </a:ext>
                  </a:extLst>
                </a:gridCol>
                <a:gridCol w="1837189">
                  <a:extLst>
                    <a:ext uri="{9D8B030D-6E8A-4147-A177-3AD203B41FA5}">
                      <a16:colId xmlns:a16="http://schemas.microsoft.com/office/drawing/2014/main" val="1257504206"/>
                    </a:ext>
                  </a:extLst>
                </a:gridCol>
                <a:gridCol w="1211455">
                  <a:extLst>
                    <a:ext uri="{9D8B030D-6E8A-4147-A177-3AD203B41FA5}">
                      <a16:colId xmlns:a16="http://schemas.microsoft.com/office/drawing/2014/main" val="4065044340"/>
                    </a:ext>
                  </a:extLst>
                </a:gridCol>
              </a:tblGrid>
              <a:tr h="252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Описание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несоответствия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Планируемые коррекции/ корректирующие действия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Срок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выполнения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extLst>
                  <a:ext uri="{0D108BD9-81ED-4DB2-BD59-A6C34878D82A}">
                    <a16:rowId xmlns:a16="http://schemas.microsoft.com/office/drawing/2014/main" val="430244605"/>
                  </a:ext>
                </a:extLst>
              </a:tr>
              <a:tr h="12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 anchor="ctr"/>
                </a:tc>
                <a:extLst>
                  <a:ext uri="{0D108BD9-81ED-4DB2-BD59-A6C34878D82A}">
                    <a16:rowId xmlns:a16="http://schemas.microsoft.com/office/drawing/2014/main" val="2839875350"/>
                  </a:ext>
                </a:extLst>
              </a:tr>
              <a:tr h="2690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ходе аудита не представлены объективные свидетельства проведения технического обслуживания вакуумной печь-формы 2000, в соответствии с Графиком технического обслуживания, утв. 13.02.2023г.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Внести дополнения в форму Графика ТО в виде столбца «Отметка о выполнении»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Заведующий НПЛ ТППКМ - Лебедев С.М.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23.10.2023г.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1662608423"/>
                  </a:ext>
                </a:extLst>
              </a:tr>
              <a:tr h="403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Внести дополнения и утвердить в порядке, установленном в Руководстве по качеству В  Технологический регламент изготовления экспериментальных образцов (заготовок) из термопластов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Заведующий НПЛ ТППКМ - Лебедев С.М.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03.11.2023г.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2202243328"/>
                  </a:ext>
                </a:extLst>
              </a:tr>
              <a:tr h="11210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71980" algn="r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ходе аудита не представлен Журнал регистрации изделий, поступивших на входной контроль в соответствии с п. 6.4 ГОСТ РВ 0015-308-2017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1)Внести Журнал регистрации изделий, поступивших на входной контроль в  Технологический регламент (колонка «Записи о выполнении этапа») и Номенклатуру дел подразделения.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2)Проанализировать аналогичные случаи управления документированной информацией, предусмотренной к ведению подразделением и наличие информации о ней в Номенклатуре дел. При выявлении несоответствий -устранить.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3)Разметить Журнал на месте выполнения операций по входному контролю.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Заведующий НПЛ ТППКМ - Лебедев С.М.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03.11.2023г.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3720168402"/>
                  </a:ext>
                </a:extLst>
              </a:tr>
              <a:tr h="672612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71980" algn="r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Документированная информация, представленная в качестве плана совершенствования и поддержания СМК не предусматривает проведение внутренних аудитов, определение (идентификацию) и рассмотрение (анализ и оценку) возможных рисков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Внести изменения в Приложение 25 «Форма отчета о результативности подсистемы СМК в области создания военной продукции подразделения» в п. 13 «Программа поддержания и развития СМК» РК ТПУ В </a:t>
                      </a:r>
                      <a:r>
                        <a:rPr lang="ru-RU" sz="900" dirty="0" err="1">
                          <a:effectLst/>
                        </a:rPr>
                        <a:t>в</a:t>
                      </a:r>
                      <a:r>
                        <a:rPr lang="ru-RU" sz="900" dirty="0">
                          <a:effectLst/>
                        </a:rPr>
                        <a:t> соответствии с требованиями п. 6.3.3 ГОСТ РВ 0015-002-2020.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Ведущий эксперт ЦК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Яблокова С.А.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r>
                        <a:rPr lang="ru-RU" sz="1000" dirty="0">
                          <a:effectLst/>
                        </a:rPr>
                        <a:t>.11.2023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3089293971"/>
                  </a:ext>
                </a:extLst>
              </a:tr>
              <a:tr h="37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Ознакомить ИЦ ИШНКБ, ОИТ ИШИТР, ОЯТЦ ИЯТШ и НПЛ ТППКМ ИШНПТ с внесенными изменениями.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Ведущий эксперт ЦК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Яблокова С.А.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30.11.2023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3803504313"/>
                  </a:ext>
                </a:extLst>
              </a:tr>
              <a:tr h="37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Внести изменения в РК ТПУ В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экз. №№ 1, 1/1, 1/2, 1/3, 1/4 и раздать РК ТПУ В с внесенными изменениями в ИШНКБ, ОИТ ИШИТР, ОЯТЦ ИЯТШ и НПЛ ТППКМ ИШНПТ.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Ведущий эксперт ЦК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Яблокова С.А.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30.11.2023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111084725"/>
                  </a:ext>
                </a:extLst>
              </a:tr>
              <a:tr h="403567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71980" algn="r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В момент аудита на рабочем участке зафиксированы отступления от требований по охране труда: размещена не актуальная Инструкция №59/ОГИ от 20.01.2007 по охране труда для работников ОГИ, выполняющих верхолазные работы и работы на высоте; проходы к оборудованию заставлены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Проанализировать необходимость наличия в подразделении Инструкции №59/ОГИ от 20.01.2007 по охране труда для работников ОГИ, выполняющих верхолазные работы и работы на высоте.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Заведующий НПЛ ТППКМ - Лебедев С.М.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30.11.2023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2532411019"/>
                  </a:ext>
                </a:extLst>
              </a:tr>
              <a:tr h="252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Навести порядок в помещении лаборатории для обеспечения выполнения требований по охране труда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Заведующий НПЛ ТППКМ - Лебедев С.М.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03.11.2023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2368194220"/>
                  </a:ext>
                </a:extLst>
              </a:tr>
              <a:tr h="44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Провести внеплановую проверку и инструктаж работников подразделения по охране труда, в т.ч. включив вопросы, по выявленным несоответствиям. С указанием в Журнале проведения инструктажей.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Заведующий НПЛ ТППКМ - Лебедев С.М.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20.11.2023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3933013985"/>
                  </a:ext>
                </a:extLst>
              </a:tr>
              <a:tr h="313885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71980" algn="r"/>
                        </a:tabLs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Эксплуатация вакуумной электропечи согласно паспорту, должно осуществляться в помещениях с особенными условиями среды. На производственном участке осуществляется контроль температуры и влажности. Имеющееся измерительное оборудование не в полной мере способно обеспечить необходимую точность контроля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Подобрать и закупить СИ в соответствии с требованиями к условиям эксплуатации вакуумной электропечи и фактическими условиями производственной среды.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Заведующий НПЛ ТППКМ - Лебедев С.М.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20.11.2023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1694621297"/>
                  </a:ext>
                </a:extLst>
              </a:tr>
              <a:tr h="44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Внести дополнение в Технологический регламент изготовления экспериментальных образцов (заготовок) из термопластов об используемом СИ и ведении записей контроля производственной среды.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Заведующий НПЛ ТППКМ - Лебедев С.М.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063" marR="17063" marT="0" marB="0"/>
                </a:tc>
                <a:extLst>
                  <a:ext uri="{0D108BD9-81ED-4DB2-BD59-A6C34878D82A}">
                    <a16:rowId xmlns:a16="http://schemas.microsoft.com/office/drawing/2014/main" val="135626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2" y="359038"/>
            <a:ext cx="9286612" cy="88253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ИСО 9001-2015 поправка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ADM 1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:2024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/>
              <a:t>ИЗМЕНЕНИЕ КЛИМАТА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732" y="1486449"/>
            <a:ext cx="9127224" cy="49637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Организация должна определить, является ли изменение климата актуальным фактором (обстоятельством)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У соответствующих заинтересованных сторон могут быть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требования, имеющие отношение к изменению климата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6.1.1 При планировании системы менеджмента организация должна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учитывать факторы, указанные в 4.1, и требования, указанные в 4.2, 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также определять риски и возможности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9.3.2 Входные данные для анализа со стороны руководства: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b) изменения во внешних и внутренних факторах, касающихся системы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менеджмента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1) к удовлетворенности потребителей и обратной связи от соответствующих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заинтересованных сторон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e) результативность действий, предпринятых в ответ на риски 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возможности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3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BCC3-3367-4F64-B278-B1A692F2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5DA46-75FB-45E7-A204-DA0E4B0E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4004" y="1963024"/>
            <a:ext cx="6749671" cy="4393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Ежегодно:</a:t>
            </a:r>
          </a:p>
          <a:p>
            <a:r>
              <a:rPr lang="ru-RU" dirty="0"/>
              <a:t>Обучающиеся (удовлетворенность, коррупция, практика)</a:t>
            </a:r>
          </a:p>
          <a:p>
            <a:r>
              <a:rPr lang="ru-RU" dirty="0"/>
              <a:t>Выпускники</a:t>
            </a:r>
          </a:p>
          <a:p>
            <a:r>
              <a:rPr lang="ru-RU" dirty="0"/>
              <a:t>Аспиранты</a:t>
            </a:r>
          </a:p>
          <a:p>
            <a:r>
              <a:rPr lang="ru-RU" dirty="0"/>
              <a:t>Работодатели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Работники ТПУ (ППС)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3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6762226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6D67C5-624B-4C4F-B1AC-67E9EC4E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801842"/>
            <a:ext cx="9614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социологического опроса «Степень удовлетворённости студентов ТПУ различными сторонами учебного процесса». Информация о </a:t>
            </a: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неудовлетворенности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обучающихся:</a:t>
            </a:r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618952-F00E-46A1-B4E2-4CD64FE3B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35372"/>
              </p:ext>
            </p:extLst>
          </p:nvPr>
        </p:nvGraphicFramePr>
        <p:xfrm>
          <a:off x="154495" y="1409840"/>
          <a:ext cx="3662495" cy="5199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01">
                  <a:extLst>
                    <a:ext uri="{9D8B030D-6E8A-4147-A177-3AD203B41FA5}">
                      <a16:colId xmlns:a16="http://schemas.microsoft.com/office/drawing/2014/main" val="4023857683"/>
                    </a:ext>
                  </a:extLst>
                </a:gridCol>
                <a:gridCol w="794394">
                  <a:extLst>
                    <a:ext uri="{9D8B030D-6E8A-4147-A177-3AD203B41FA5}">
                      <a16:colId xmlns:a16="http://schemas.microsoft.com/office/drawing/2014/main" val="2570451531"/>
                    </a:ext>
                  </a:extLst>
                </a:gridCol>
              </a:tblGrid>
              <a:tr h="401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ИШИТР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23514"/>
                  </a:ext>
                </a:extLst>
              </a:tr>
              <a:tr h="643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4217431"/>
                  </a:ext>
                </a:extLst>
              </a:tr>
              <a:tr h="437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5150256"/>
                  </a:ext>
                </a:extLst>
              </a:tr>
              <a:tr h="65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355892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2191987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2814797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2473594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16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0049654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2110219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3046528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Учебная программа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19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2676398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Стипендиальные выплаты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9579012"/>
                  </a:ext>
                </a:extLst>
              </a:tr>
              <a:tr h="314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Положительные отзывы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390869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8D793F8-5BE8-43C8-89FC-7D48AAC24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69437"/>
              </p:ext>
            </p:extLst>
          </p:nvPr>
        </p:nvGraphicFramePr>
        <p:xfrm>
          <a:off x="4030734" y="1409840"/>
          <a:ext cx="3745859" cy="5182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065">
                  <a:extLst>
                    <a:ext uri="{9D8B030D-6E8A-4147-A177-3AD203B41FA5}">
                      <a16:colId xmlns:a16="http://schemas.microsoft.com/office/drawing/2014/main" val="2702730364"/>
                    </a:ext>
                  </a:extLst>
                </a:gridCol>
                <a:gridCol w="833794">
                  <a:extLst>
                    <a:ext uri="{9D8B030D-6E8A-4147-A177-3AD203B41FA5}">
                      <a16:colId xmlns:a16="http://schemas.microsoft.com/office/drawing/2014/main" val="3975910052"/>
                    </a:ext>
                  </a:extLst>
                </a:gridCol>
              </a:tblGrid>
              <a:tr h="378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ИШНПТ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41630"/>
                  </a:ext>
                </a:extLst>
              </a:tr>
              <a:tr h="467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Кол-во, шт.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586298"/>
                  </a:ext>
                </a:extLst>
              </a:tr>
              <a:tr h="467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2513809"/>
                  </a:ext>
                </a:extLst>
              </a:tr>
              <a:tr h="700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4080797"/>
                  </a:ext>
                </a:extLst>
              </a:tr>
              <a:tr h="467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Материальное оснащение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7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5253204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1023130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8179780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Учебная нагрузка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5399095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9054138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506422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4364182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Службы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8280771"/>
                  </a:ext>
                </a:extLst>
              </a:tr>
              <a:tr h="337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Положительные отзывы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445294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C7DF5A1-F198-44D7-AFF9-327419A4C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5286"/>
              </p:ext>
            </p:extLst>
          </p:nvPr>
        </p:nvGraphicFramePr>
        <p:xfrm>
          <a:off x="7962900" y="1409840"/>
          <a:ext cx="3852996" cy="5198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121">
                  <a:extLst>
                    <a:ext uri="{9D8B030D-6E8A-4147-A177-3AD203B41FA5}">
                      <a16:colId xmlns:a16="http://schemas.microsoft.com/office/drawing/2014/main" val="1850363123"/>
                    </a:ext>
                  </a:extLst>
                </a:gridCol>
                <a:gridCol w="804875">
                  <a:extLst>
                    <a:ext uri="{9D8B030D-6E8A-4147-A177-3AD203B41FA5}">
                      <a16:colId xmlns:a16="http://schemas.microsoft.com/office/drawing/2014/main" val="3852387428"/>
                    </a:ext>
                  </a:extLst>
                </a:gridCol>
              </a:tblGrid>
              <a:tr h="3144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ИШЭ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75016"/>
                  </a:ext>
                </a:extLst>
              </a:tr>
              <a:tr h="424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2628508"/>
                  </a:ext>
                </a:extLst>
              </a:tr>
              <a:tr h="424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5205063"/>
                  </a:ext>
                </a:extLst>
              </a:tr>
              <a:tr h="652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2399583"/>
                  </a:ext>
                </a:extLst>
              </a:tr>
              <a:tr h="424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116684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5064446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Факультатив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67204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Учебная нагрузка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11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6022627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011384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9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7876160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9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7294715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Службы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1512521"/>
                  </a:ext>
                </a:extLst>
              </a:tr>
              <a:tr h="314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Общие предложения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5401320"/>
                  </a:ext>
                </a:extLst>
              </a:tr>
              <a:tr h="424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Положительные отзывы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095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46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4F8D-B299-4435-BD1B-D5397517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5342"/>
            <a:ext cx="6762226" cy="6079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Оценка удовлетворенности: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6D67C5-624B-4C4F-B1AC-67E9EC4E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801842"/>
            <a:ext cx="9614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социологического опроса «Степень удовлетворённости студентов ТПУ различными сторонами учебного процесса». Информация о </a:t>
            </a: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неудовлетворенности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обучающихся:</a:t>
            </a:r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00F9F9-71BB-469E-9266-4B7A2EECF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81193"/>
              </p:ext>
            </p:extLst>
          </p:nvPr>
        </p:nvGraphicFramePr>
        <p:xfrm>
          <a:off x="309748" y="1527040"/>
          <a:ext cx="3490466" cy="5250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289">
                  <a:extLst>
                    <a:ext uri="{9D8B030D-6E8A-4147-A177-3AD203B41FA5}">
                      <a16:colId xmlns:a16="http://schemas.microsoft.com/office/drawing/2014/main" val="3560734241"/>
                    </a:ext>
                  </a:extLst>
                </a:gridCol>
                <a:gridCol w="854177">
                  <a:extLst>
                    <a:ext uri="{9D8B030D-6E8A-4147-A177-3AD203B41FA5}">
                      <a16:colId xmlns:a16="http://schemas.microsoft.com/office/drawing/2014/main" val="3873590431"/>
                    </a:ext>
                  </a:extLst>
                </a:gridCol>
              </a:tblGrid>
              <a:tr h="287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ИШНКБ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21855"/>
                  </a:ext>
                </a:extLst>
              </a:tr>
              <a:tr h="440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181605"/>
                  </a:ext>
                </a:extLst>
              </a:tr>
              <a:tr h="44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5636873"/>
                  </a:ext>
                </a:extLst>
              </a:tr>
              <a:tr h="596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4120853"/>
                  </a:ext>
                </a:extLst>
              </a:tr>
              <a:tr h="44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Материальное оснащение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7223359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1193710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9976425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675500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8932314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2670081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17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9489460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Службы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1988721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Общие предложения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5581457"/>
                  </a:ext>
                </a:extLst>
              </a:tr>
              <a:tr h="28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Общежитие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8896935"/>
                  </a:ext>
                </a:extLst>
              </a:tr>
              <a:tr h="44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Положительные отзывы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930919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17ED354-84B9-4ABA-9E0D-8029144FD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05538"/>
              </p:ext>
            </p:extLst>
          </p:nvPr>
        </p:nvGraphicFramePr>
        <p:xfrm>
          <a:off x="4077050" y="1527040"/>
          <a:ext cx="3903324" cy="5119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473">
                  <a:extLst>
                    <a:ext uri="{9D8B030D-6E8A-4147-A177-3AD203B41FA5}">
                      <a16:colId xmlns:a16="http://schemas.microsoft.com/office/drawing/2014/main" val="2038644619"/>
                    </a:ext>
                  </a:extLst>
                </a:gridCol>
                <a:gridCol w="944851">
                  <a:extLst>
                    <a:ext uri="{9D8B030D-6E8A-4147-A177-3AD203B41FA5}">
                      <a16:colId xmlns:a16="http://schemas.microsoft.com/office/drawing/2014/main" val="1811944425"/>
                    </a:ext>
                  </a:extLst>
                </a:gridCol>
              </a:tblGrid>
              <a:tr h="255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ИШПР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568128"/>
                  </a:ext>
                </a:extLst>
              </a:tr>
              <a:tr h="3236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641762"/>
                  </a:ext>
                </a:extLst>
              </a:tr>
              <a:tr h="397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Техническое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0585071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Программное и сетевое обеспечение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13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80816"/>
                  </a:ext>
                </a:extLst>
              </a:tr>
              <a:tr h="397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253370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1686328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3954263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4001713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3903613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8135886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9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9762426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Службы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5376534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Общежитие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7669784"/>
                  </a:ext>
                </a:extLst>
              </a:tr>
              <a:tr h="397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Стипендиальные выплаты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6116933"/>
                  </a:ext>
                </a:extLst>
              </a:tr>
              <a:tr h="255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Общие предложения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4978765"/>
                  </a:ext>
                </a:extLst>
              </a:tr>
              <a:tr h="397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Положительные отзывы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955816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3FEB167-C98A-4C19-B814-4F6D0B075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55686"/>
              </p:ext>
            </p:extLst>
          </p:nvPr>
        </p:nvGraphicFramePr>
        <p:xfrm>
          <a:off x="8196396" y="1529593"/>
          <a:ext cx="3619500" cy="5056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15897750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50605812"/>
                    </a:ext>
                  </a:extLst>
                </a:gridCol>
              </a:tblGrid>
              <a:tr h="3154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ИЯТШ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403328"/>
                  </a:ext>
                </a:extLst>
              </a:tr>
              <a:tr h="462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Кол-во, шт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3752071"/>
                  </a:ext>
                </a:extLst>
              </a:tr>
              <a:tr h="462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Техническое обеспечение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3712563"/>
                  </a:ext>
                </a:extLst>
              </a:tr>
              <a:tr h="654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Программное и сетевое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781428"/>
                  </a:ext>
                </a:extLst>
              </a:tr>
              <a:tr h="462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Материальное оснащение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2847783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2286741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Факультатив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1487929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9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4200750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14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9582809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7657010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программа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</a:rPr>
                        <a:t>11</a:t>
                      </a:r>
                      <a:endParaRPr lang="ru-RU" sz="14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2867166"/>
                  </a:ext>
                </a:extLst>
              </a:tr>
              <a:tr h="315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Службы университета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1601988"/>
                  </a:ext>
                </a:extLst>
              </a:tr>
              <a:tr h="462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Положительные отзывы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73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383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2186</TotalTime>
  <Words>2259</Words>
  <Application>Microsoft Office PowerPoint</Application>
  <PresentationFormat>Широкоэкранный</PresentationFormat>
  <Paragraphs>539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Verdana</vt:lpstr>
      <vt:lpstr>Wingdings</vt:lpstr>
      <vt:lpstr>Тема Office</vt:lpstr>
      <vt:lpstr>Совещание по качеству</vt:lpstr>
      <vt:lpstr>Повестка</vt:lpstr>
      <vt:lpstr>Надзорный аудит: </vt:lpstr>
      <vt:lpstr>Состав уполномоченных по качеству ТПУ : </vt:lpstr>
      <vt:lpstr>Презентация PowerPoint</vt:lpstr>
      <vt:lpstr>ИСО 9001-2015 поправка ADM 1:2024 ИЗМЕНЕНИЕ КЛИМАТА</vt:lpstr>
      <vt:lpstr>Оценка удовлетворенности: </vt:lpstr>
      <vt:lpstr>Оценка удовлетворенности:</vt:lpstr>
      <vt:lpstr>Оценка удовлетворенности:</vt:lpstr>
      <vt:lpstr>Оценка удовлетворенности:</vt:lpstr>
      <vt:lpstr>Оценка удовлетворенности:</vt:lpstr>
      <vt:lpstr>Оценка удовлетворенности:</vt:lpstr>
      <vt:lpstr>Аудиты</vt:lpstr>
      <vt:lpstr>Внутренние Аудиты 2023</vt:lpstr>
      <vt:lpstr>ВНУТРЕННИЕ Аудиты 2024</vt:lpstr>
      <vt:lpstr> Проверить выполнение корректирующих мероприятий  Не представлены корректирующие действия: </vt:lpstr>
      <vt:lpstr>Повышение квалификации 2024/25 уч.г. : </vt:lpstr>
      <vt:lpstr>День качества  (межвузовский – ТГУ, ТПУ, СибГМУ, ТУСУР):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Каргина Елена Борисовна</cp:lastModifiedBy>
  <cp:revision>164</cp:revision>
  <cp:lastPrinted>2021-08-02T01:21:27Z</cp:lastPrinted>
  <dcterms:created xsi:type="dcterms:W3CDTF">2022-09-15T08:49:06Z</dcterms:created>
  <dcterms:modified xsi:type="dcterms:W3CDTF">2024-09-26T05:54:34Z</dcterms:modified>
</cp:coreProperties>
</file>